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panose="00000500000000000000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7176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422571"/>
            <a:ext cx="586382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Medical Record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46020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Online Medical Center Management System</a:t>
            </a:r>
            <a:endParaRPr lang="en-US" sz="17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B4F76D-2357-BF7A-9957-AA86D1D03F8E}"/>
              </a:ext>
            </a:extLst>
          </p:cNvPr>
          <p:cNvSpPr/>
          <p:nvPr/>
        </p:nvSpPr>
        <p:spPr>
          <a:xfrm>
            <a:off x="12832422" y="7746715"/>
            <a:ext cx="1674688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0673" y="487680"/>
            <a:ext cx="6527006" cy="583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 to the New System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20673" y="1425654"/>
            <a:ext cx="13389054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web-based application replaces the manual, paper-based system at SUST Medical Center, offering a user-friendly graphical interface for all medical management tasks.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20673" y="2369582"/>
            <a:ext cx="2376845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Seamless Accessibility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620673" y="2838569"/>
            <a:ext cx="6478191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Accessible via the medical center's intranet for staff and secure internet access for patients.</a:t>
            </a:r>
            <a:endParaRPr lang="en-US" sz="13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73" y="3605213"/>
            <a:ext cx="6478191" cy="443234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39157" y="2369582"/>
            <a:ext cx="2773323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User Experience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7539157" y="2838569"/>
            <a:ext cx="6478191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design reduces training time and improves overall efficiency for all users.</a:t>
            </a:r>
            <a:endParaRPr lang="en-US" sz="13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9157" y="3605213"/>
            <a:ext cx="6947405" cy="45319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4038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611279"/>
            <a:ext cx="6448544" cy="1968222"/>
          </a:xfrm>
          <a:prstGeom prst="roundRect">
            <a:avLst>
              <a:gd name="adj" fmla="val 743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580799"/>
            <a:ext cx="6448544" cy="12192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2286357"/>
            <a:ext cx="649962" cy="649962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2565" y="2448878"/>
            <a:ext cx="259913" cy="32492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05364" y="315289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Full Computerization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005364" y="3639026"/>
            <a:ext cx="595443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transition the entire medical center management system from manual to digital operations.</a:t>
            </a:r>
            <a:endParaRPr lang="en-US" sz="1700" dirty="0"/>
          </a:p>
        </p:txBody>
      </p:sp>
      <p:sp>
        <p:nvSpPr>
          <p:cNvPr id="9" name="Shape 4"/>
          <p:cNvSpPr/>
          <p:nvPr/>
        </p:nvSpPr>
        <p:spPr>
          <a:xfrm>
            <a:off x="7423428" y="2611279"/>
            <a:ext cx="6448663" cy="1968222"/>
          </a:xfrm>
          <a:prstGeom prst="roundRect">
            <a:avLst>
              <a:gd name="adj" fmla="val 743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428" y="2580799"/>
            <a:ext cx="6448663" cy="121920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2778" y="2286357"/>
            <a:ext cx="649962" cy="649962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7803" y="2448878"/>
            <a:ext cx="259913" cy="324922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7670483" y="3152894"/>
            <a:ext cx="324373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Patient Data Management</a:t>
            </a:r>
            <a:endParaRPr lang="en-US" sz="2200" dirty="0"/>
          </a:p>
        </p:txBody>
      </p:sp>
      <p:sp>
        <p:nvSpPr>
          <p:cNvPr id="14" name="Text 6"/>
          <p:cNvSpPr/>
          <p:nvPr/>
        </p:nvSpPr>
        <p:spPr>
          <a:xfrm>
            <a:off x="7670483" y="3639026"/>
            <a:ext cx="595455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Maintain comprehensive records of patient diagnoses, advised tests, and prescriptions.</a:t>
            </a:r>
            <a:endParaRPr lang="en-US" sz="1700" dirty="0"/>
          </a:p>
        </p:txBody>
      </p:sp>
      <p:sp>
        <p:nvSpPr>
          <p:cNvPr id="15" name="Shape 7"/>
          <p:cNvSpPr/>
          <p:nvPr/>
        </p:nvSpPr>
        <p:spPr>
          <a:xfrm>
            <a:off x="758309" y="5120997"/>
            <a:ext cx="6448544" cy="1968222"/>
          </a:xfrm>
          <a:prstGeom prst="roundRect">
            <a:avLst>
              <a:gd name="adj" fmla="val 743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5090517"/>
            <a:ext cx="6448544" cy="121920"/>
          </a:xfrm>
          <a:prstGeom prst="rect">
            <a:avLst/>
          </a:prstGeom>
        </p:spPr>
      </p:pic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4796076"/>
            <a:ext cx="649962" cy="649962"/>
          </a:xfrm>
          <a:prstGeom prst="rect">
            <a:avLst/>
          </a:prstGeom>
        </p:spPr>
      </p:pic>
      <p:pic>
        <p:nvPicPr>
          <p:cNvPr id="18" name="Image 8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2565" y="4958596"/>
            <a:ext cx="259913" cy="324922"/>
          </a:xfrm>
          <a:prstGeom prst="rect">
            <a:avLst/>
          </a:prstGeom>
        </p:spPr>
      </p:pic>
      <p:sp>
        <p:nvSpPr>
          <p:cNvPr id="19" name="Text 8"/>
          <p:cNvSpPr/>
          <p:nvPr/>
        </p:nvSpPr>
        <p:spPr>
          <a:xfrm>
            <a:off x="1005364" y="5662613"/>
            <a:ext cx="291345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Medicine Stock Control</a:t>
            </a:r>
            <a:endParaRPr lang="en-US" sz="2200" dirty="0"/>
          </a:p>
        </p:txBody>
      </p:sp>
      <p:sp>
        <p:nvSpPr>
          <p:cNvPr id="20" name="Text 9"/>
          <p:cNvSpPr/>
          <p:nvPr/>
        </p:nvSpPr>
        <p:spPr>
          <a:xfrm>
            <a:off x="1005364" y="6148745"/>
            <a:ext cx="595443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Effectively manage and track medicine inventory, including procurement and distribution.</a:t>
            </a:r>
            <a:endParaRPr lang="en-US" sz="1700" dirty="0"/>
          </a:p>
        </p:txBody>
      </p:sp>
      <p:sp>
        <p:nvSpPr>
          <p:cNvPr id="21" name="Shape 10"/>
          <p:cNvSpPr/>
          <p:nvPr/>
        </p:nvSpPr>
        <p:spPr>
          <a:xfrm>
            <a:off x="7423428" y="5120997"/>
            <a:ext cx="6448663" cy="1968222"/>
          </a:xfrm>
          <a:prstGeom prst="roundRect">
            <a:avLst>
              <a:gd name="adj" fmla="val 743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22" name="Image 9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428" y="5090517"/>
            <a:ext cx="6448663" cy="121920"/>
          </a:xfrm>
          <a:prstGeom prst="rect">
            <a:avLst/>
          </a:prstGeom>
        </p:spPr>
      </p:pic>
      <p:pic>
        <p:nvPicPr>
          <p:cNvPr id="23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2778" y="4796076"/>
            <a:ext cx="649962" cy="649962"/>
          </a:xfrm>
          <a:prstGeom prst="rect">
            <a:avLst/>
          </a:prstGeom>
        </p:spPr>
      </p:pic>
      <p:pic>
        <p:nvPicPr>
          <p:cNvPr id="24" name="Image 11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17803" y="4958596"/>
            <a:ext cx="259913" cy="324922"/>
          </a:xfrm>
          <a:prstGeom prst="rect">
            <a:avLst/>
          </a:prstGeom>
        </p:spPr>
      </p:pic>
      <p:sp>
        <p:nvSpPr>
          <p:cNvPr id="25" name="Text 11"/>
          <p:cNvSpPr/>
          <p:nvPr/>
        </p:nvSpPr>
        <p:spPr>
          <a:xfrm>
            <a:off x="7670483" y="56626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Automated Reporting</a:t>
            </a:r>
            <a:endParaRPr lang="en-US" sz="2200" dirty="0"/>
          </a:p>
        </p:txBody>
      </p:sp>
      <p:sp>
        <p:nvSpPr>
          <p:cNvPr id="26" name="Text 12"/>
          <p:cNvSpPr/>
          <p:nvPr/>
        </p:nvSpPr>
        <p:spPr>
          <a:xfrm>
            <a:off x="7670483" y="6148745"/>
            <a:ext cx="595455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Generate various reports for billing purposes and informed medicine procurement decisions.</a:t>
            </a:r>
            <a:endParaRPr lang="en-US" sz="17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CDAD540-2E76-B732-A3CF-049EEDF52162}"/>
              </a:ext>
            </a:extLst>
          </p:cNvPr>
          <p:cNvSpPr/>
          <p:nvPr/>
        </p:nvSpPr>
        <p:spPr>
          <a:xfrm>
            <a:off x="12832422" y="7746715"/>
            <a:ext cx="1674688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187" y="743664"/>
            <a:ext cx="5512713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Diverse System Users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33187" y="1851541"/>
            <a:ext cx="13164026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Medical Record System caters to various user roles, each with specific access and functionalities.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187" y="2422208"/>
            <a:ext cx="523637" cy="5236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33187" y="3207663"/>
            <a:ext cx="2873931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General Users: Patients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33187" y="3677722"/>
            <a:ext cx="4213384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Includes all students and staff accessing their medical records and appointments.</a:t>
            </a:r>
            <a:endParaRPr lang="en-US" sz="16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8389" y="2422208"/>
            <a:ext cx="523637" cy="5236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08389" y="3207663"/>
            <a:ext cx="368962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Administrative Users: Doctors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5208389" y="3677722"/>
            <a:ext cx="421350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Responsible for patient diagnoses, prescriptions, and treatment plans.</a:t>
            </a:r>
            <a:endParaRPr lang="en-US" sz="16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3710" y="2422208"/>
            <a:ext cx="523637" cy="52363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83710" y="3207663"/>
            <a:ext cx="4213384" cy="688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Administrative Users: Pharmacists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9683710" y="4022169"/>
            <a:ext cx="4213384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Manages medicine dispensing and maintains inventory records.</a:t>
            </a:r>
            <a:endParaRPr lang="en-US" sz="16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187" y="5215890"/>
            <a:ext cx="523637" cy="52363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33187" y="6001345"/>
            <a:ext cx="4213384" cy="688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Administrative Users: Store Officers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733187" y="6815852"/>
            <a:ext cx="4213384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Oversees overall medicine stock and supply chain logistics.</a:t>
            </a:r>
            <a:endParaRPr lang="en-US" sz="16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8389" y="5215890"/>
            <a:ext cx="523637" cy="523637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08389" y="6001345"/>
            <a:ext cx="4213503" cy="688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Administrative Users: Medicine Distributors</a:t>
            </a:r>
            <a:endParaRPr lang="en-US" sz="2150" dirty="0"/>
          </a:p>
        </p:txBody>
      </p:sp>
      <p:sp>
        <p:nvSpPr>
          <p:cNvPr id="18" name="Text 11"/>
          <p:cNvSpPr/>
          <p:nvPr/>
        </p:nvSpPr>
        <p:spPr>
          <a:xfrm>
            <a:off x="5208389" y="6815852"/>
            <a:ext cx="421350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Handles inbound and outbound medicine deliveries and stock updates.</a:t>
            </a:r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2A30349-1280-8145-A5E9-34551D4A3FC0}"/>
              </a:ext>
            </a:extLst>
          </p:cNvPr>
          <p:cNvSpPr/>
          <p:nvPr/>
        </p:nvSpPr>
        <p:spPr>
          <a:xfrm>
            <a:off x="12832422" y="7746715"/>
            <a:ext cx="1674688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723" y="506492"/>
            <a:ext cx="4847630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Core System Features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44723" y="1480899"/>
            <a:ext cx="13340953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system is designed with a robust set of features to streamline medical center operations.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23" y="1982748"/>
            <a:ext cx="920948" cy="14356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49862" y="2166938"/>
            <a:ext cx="2423755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Patient Management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749862" y="2580442"/>
            <a:ext cx="12235815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diagnosis and test record keeping.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1749862" y="2939534"/>
            <a:ext cx="12235815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Prescription, medication instructions, and diet advice.</a:t>
            </a:r>
            <a:endParaRPr lang="en-US" sz="1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723" y="3418403"/>
            <a:ext cx="920948" cy="143565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749862" y="3602593"/>
            <a:ext cx="2423755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Inventory Control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1749862" y="4016097"/>
            <a:ext cx="12235815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tracking of medicine stock in all stores.</a:t>
            </a:r>
            <a:endParaRPr lang="en-US" sz="1450" dirty="0"/>
          </a:p>
        </p:txBody>
      </p:sp>
      <p:sp>
        <p:nvSpPr>
          <p:cNvPr id="11" name="Text 7"/>
          <p:cNvSpPr/>
          <p:nvPr/>
        </p:nvSpPr>
        <p:spPr>
          <a:xfrm>
            <a:off x="1749862" y="4375190"/>
            <a:ext cx="12235815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Monitoring of newly purchased medicine and distribution.</a:t>
            </a:r>
            <a:endParaRPr lang="en-US" sz="1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723" y="4854059"/>
            <a:ext cx="920948" cy="143565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749862" y="5038249"/>
            <a:ext cx="2423755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Automated Reporting</a:t>
            </a:r>
            <a:endParaRPr lang="en-US" sz="1900" dirty="0"/>
          </a:p>
        </p:txBody>
      </p:sp>
      <p:sp>
        <p:nvSpPr>
          <p:cNvPr id="14" name="Text 9"/>
          <p:cNvSpPr/>
          <p:nvPr/>
        </p:nvSpPr>
        <p:spPr>
          <a:xfrm>
            <a:off x="1749862" y="5451753"/>
            <a:ext cx="12235815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Billing reports for employee patients.</a:t>
            </a:r>
            <a:endParaRPr lang="en-US" sz="1450" dirty="0"/>
          </a:p>
        </p:txBody>
      </p:sp>
      <p:sp>
        <p:nvSpPr>
          <p:cNvPr id="15" name="Text 10"/>
          <p:cNvSpPr/>
          <p:nvPr/>
        </p:nvSpPr>
        <p:spPr>
          <a:xfrm>
            <a:off x="1749862" y="5810845"/>
            <a:ext cx="12235815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medicine procurement suggestions.</a:t>
            </a:r>
            <a:endParaRPr lang="en-US" sz="145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723" y="6289715"/>
            <a:ext cx="920948" cy="1435656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749862" y="6473904"/>
            <a:ext cx="2423755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Security</a:t>
            </a:r>
            <a:endParaRPr lang="en-US" sz="1900" dirty="0"/>
          </a:p>
        </p:txBody>
      </p:sp>
      <p:sp>
        <p:nvSpPr>
          <p:cNvPr id="18" name="Text 12"/>
          <p:cNvSpPr/>
          <p:nvPr/>
        </p:nvSpPr>
        <p:spPr>
          <a:xfrm>
            <a:off x="1749862" y="6887408"/>
            <a:ext cx="12235815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Secure password retrieval via hint questions.</a:t>
            </a:r>
            <a:endParaRPr lang="en-US" sz="1450" dirty="0"/>
          </a:p>
        </p:txBody>
      </p:sp>
      <p:sp>
        <p:nvSpPr>
          <p:cNvPr id="19" name="Text 13"/>
          <p:cNvSpPr/>
          <p:nvPr/>
        </p:nvSpPr>
        <p:spPr>
          <a:xfrm>
            <a:off x="1749862" y="7246501"/>
            <a:ext cx="12235815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Role-based access control for data integrity.</a:t>
            </a:r>
            <a:endParaRPr lang="en-US" sz="14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A275D2-2AD3-DD94-71B2-3573B493EC36}"/>
              </a:ext>
            </a:extLst>
          </p:cNvPr>
          <p:cNvSpPr/>
          <p:nvPr/>
        </p:nvSpPr>
        <p:spPr>
          <a:xfrm>
            <a:off x="12832422" y="7798085"/>
            <a:ext cx="1674688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9722" y="494705"/>
            <a:ext cx="5140643" cy="591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Underlying Technologies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29722" y="1446371"/>
            <a:ext cx="13370957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Medical Record System leverages modern technologies for optimal performance and scalability.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29722" y="2116455"/>
            <a:ext cx="2841069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Client-Side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629722" y="2651403"/>
            <a:ext cx="6466046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 Browser Compatibility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29722" y="3002042"/>
            <a:ext cx="6466046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Any Operating System Support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29722" y="3469719"/>
            <a:ext cx="3148132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Programming Languages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629722" y="4004667"/>
            <a:ext cx="6466046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HTML for Structure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629722" y="4355306"/>
            <a:ext cx="6466046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CSS for Styling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629722" y="4705945"/>
            <a:ext cx="6466046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JavaScript for Interactivity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29722" y="5056584"/>
            <a:ext cx="6466046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PHP for Server Scripting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29722" y="5407223"/>
            <a:ext cx="6466046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Java for Backend Logic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7542252" y="2116455"/>
            <a:ext cx="2841069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Server-Side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42252" y="2651403"/>
            <a:ext cx="6466046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 Server:</a:t>
            </a: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Apache Tomcat for robust web serving.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7542252" y="3002042"/>
            <a:ext cx="6466046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Database:</a:t>
            </a:r>
            <a:r>
              <a:rPr lang="en-US" sz="1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MySQL for reliable data storage and retrieval.</a:t>
            </a:r>
            <a:endParaRPr lang="en-US" sz="14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252" y="3492221"/>
            <a:ext cx="6964858" cy="47654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7328" y="414338"/>
            <a:ext cx="5360075" cy="495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 Architecture Overview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27328" y="1211342"/>
            <a:ext cx="13575744" cy="241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system employs a standard client-server architecture to ensure efficient data flow and accessibility.</a:t>
            </a:r>
            <a:endParaRPr lang="en-US" sz="1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5180" y="1621869"/>
            <a:ext cx="7940040" cy="713029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558972" y="3015024"/>
            <a:ext cx="2959464" cy="401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Web Browser</a:t>
            </a:r>
            <a:endParaRPr lang="en-US" sz="1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137" y="4643026"/>
            <a:ext cx="678776" cy="6787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545877" y="6959562"/>
            <a:ext cx="2866345" cy="401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Apache Tomcat</a:t>
            </a:r>
            <a:endParaRPr lang="en-US" sz="14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1918" y="5056867"/>
            <a:ext cx="678776" cy="6787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090014" y="3814071"/>
            <a:ext cx="2866344" cy="401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MySQL Database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5576" y="5501254"/>
            <a:ext cx="678776" cy="6787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27328" y="8921591"/>
            <a:ext cx="13575744" cy="241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layered approach ensures scalability, security, and maintainability, allowing seamless interactions between all components.</a:t>
            </a:r>
            <a:endParaRPr lang="en-US" sz="11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BAA415-9C07-3F64-3EBE-876CC2061CE5}"/>
              </a:ext>
            </a:extLst>
          </p:cNvPr>
          <p:cNvSpPr/>
          <p:nvPr/>
        </p:nvSpPr>
        <p:spPr>
          <a:xfrm>
            <a:off x="12832422" y="7746715"/>
            <a:ext cx="1674688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58603"/>
            <a:ext cx="768465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755AB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 and Future Outlook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04580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Medical Record System is a comprehensive solution poised to modernize medical center management at SUST.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4003238"/>
            <a:ext cx="3504367" cy="270748"/>
          </a:xfrm>
          <a:prstGeom prst="roundRect">
            <a:avLst>
              <a:gd name="adj" fmla="val 7202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4003238"/>
            <a:ext cx="1051203" cy="27074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425077" y="4003238"/>
            <a:ext cx="523994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30%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758309" y="45446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Efficiency Boost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58309" y="5030748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Reduces paperwork and administrative overhead, improving operational speed.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5219819" y="4003238"/>
            <a:ext cx="3507343" cy="270748"/>
          </a:xfrm>
          <a:prstGeom prst="roundRect">
            <a:avLst>
              <a:gd name="adj" fmla="val 7202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819" y="4003238"/>
            <a:ext cx="876776" cy="27074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889563" y="4003238"/>
            <a:ext cx="521018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25%</a:t>
            </a:r>
            <a:endParaRPr lang="en-US" sz="2100" dirty="0"/>
          </a:p>
        </p:txBody>
      </p:sp>
      <p:sp>
        <p:nvSpPr>
          <p:cNvPr id="12" name="Text 8"/>
          <p:cNvSpPr/>
          <p:nvPr/>
        </p:nvSpPr>
        <p:spPr>
          <a:xfrm>
            <a:off x="5219819" y="45446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Access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219819" y="5030748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Provides better and faster access to critical information for staff and patients alike.</a:t>
            </a:r>
            <a:endParaRPr lang="en-US" sz="1700" dirty="0"/>
          </a:p>
        </p:txBody>
      </p:sp>
      <p:sp>
        <p:nvSpPr>
          <p:cNvPr id="14" name="Shape 10"/>
          <p:cNvSpPr/>
          <p:nvPr/>
        </p:nvSpPr>
        <p:spPr>
          <a:xfrm>
            <a:off x="9681329" y="4003238"/>
            <a:ext cx="3495199" cy="270748"/>
          </a:xfrm>
          <a:prstGeom prst="roundRect">
            <a:avLst>
              <a:gd name="adj" fmla="val 7202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1329" y="4003238"/>
            <a:ext cx="1572816" cy="27074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3338929" y="4003238"/>
            <a:ext cx="533162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45%</a:t>
            </a:r>
            <a:endParaRPr lang="en-US" sz="2100" dirty="0"/>
          </a:p>
        </p:txBody>
      </p:sp>
      <p:sp>
        <p:nvSpPr>
          <p:cNvPr id="17" name="Text 12"/>
          <p:cNvSpPr/>
          <p:nvPr/>
        </p:nvSpPr>
        <p:spPr>
          <a:xfrm>
            <a:off x="9681329" y="45446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Growth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681329" y="5030748"/>
            <a:ext cx="41907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Potential for mobile app integration and advanced data analytics to further enhance capabilities.</a:t>
            </a:r>
            <a:endParaRPr lang="en-US" sz="17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20761B6-EEAC-5C8F-D418-FC637CA31A22}"/>
              </a:ext>
            </a:extLst>
          </p:cNvPr>
          <p:cNvSpPr/>
          <p:nvPr/>
        </p:nvSpPr>
        <p:spPr>
          <a:xfrm>
            <a:off x="12832422" y="7746715"/>
            <a:ext cx="1674688" cy="346710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497</Words>
  <Application>Microsoft Office PowerPoint</Application>
  <PresentationFormat>Custom</PresentationFormat>
  <Paragraphs>82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Barlow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Md Raihan Ahmad</cp:lastModifiedBy>
  <cp:revision>2</cp:revision>
  <dcterms:created xsi:type="dcterms:W3CDTF">2025-08-01T15:14:00Z</dcterms:created>
  <dcterms:modified xsi:type="dcterms:W3CDTF">2025-08-01T15:21:37Z</dcterms:modified>
</cp:coreProperties>
</file>